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1060" r:id="rId3"/>
    <p:sldId id="1094" r:id="rId4"/>
    <p:sldId id="1095" r:id="rId5"/>
    <p:sldId id="1096" r:id="rId6"/>
    <p:sldId id="1097" r:id="rId7"/>
    <p:sldId id="1098" r:id="rId8"/>
    <p:sldId id="1099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8" r:id="rId17"/>
    <p:sldId id="1109" r:id="rId18"/>
    <p:sldId id="1107" r:id="rId1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8"/>
            <p14:sldId id="1109"/>
            <p14:sldId id="11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0" autoAdjust="0"/>
    <p:restoredTop sz="96250" autoAdjust="0"/>
  </p:normalViewPr>
  <p:slideViewPr>
    <p:cSldViewPr snapToGrid="0">
      <p:cViewPr varScale="1">
        <p:scale>
          <a:sx n="109" d="100"/>
          <a:sy n="109" d="100"/>
        </p:scale>
        <p:origin x="264" y="192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15.04.25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70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5047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26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71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167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274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8294-F021-B79F-F1A2-9DE7CE9E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18FE3-B909-8182-9782-D39D347D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DB14A-CAC9-0BBC-F4B3-C02F484FB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6733-0E9D-2A07-66DF-420407DD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442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E9DB-CE32-B601-6D2B-B34935CE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735FD-1528-1532-C009-3144B2860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904F-FEFC-0DCF-9030-9C061D4E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45CF1-C02E-A05B-DF91-44855181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293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41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61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53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123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4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79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068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946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ov"/><Relationship Id="rId7" Type="http://schemas.openxmlformats.org/officeDocument/2006/relationships/image" Target="../media/image4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19: Problems in statistical physics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April 3,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2A970-40E9-7C81-D5CB-33C46F4855DC}"/>
              </a:ext>
            </a:extLst>
          </p:cNvPr>
          <p:cNvSpPr txBox="1"/>
          <p:nvPr/>
        </p:nvSpPr>
        <p:spPr>
          <a:xfrm>
            <a:off x="2606566" y="3154741"/>
            <a:ext cx="4722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Markov chain and Metropolis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Ising</a:t>
            </a:r>
            <a:r>
              <a:rPr lang="en-US" sz="2000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A5AF5-4D2E-81A8-5402-299497D941E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10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3C35-CA7D-84BA-9A6D-9D062B0E073B}"/>
              </a:ext>
            </a:extLst>
          </p:cNvPr>
          <p:cNvSpPr txBox="1"/>
          <p:nvPr/>
        </p:nvSpPr>
        <p:spPr>
          <a:xfrm>
            <a:off x="893378" y="1185410"/>
            <a:ext cx="75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Ising</a:t>
            </a:r>
            <a:r>
              <a:rPr lang="en-US" b="1" dirty="0"/>
              <a:t> model </a:t>
            </a:r>
            <a:r>
              <a:rPr lang="en-US" dirty="0"/>
              <a:t>represents a system of spins (magnetic dipoles) on a lattice.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1B504-57AF-37C0-0CB4-E42F31EEF507}"/>
              </a:ext>
            </a:extLst>
          </p:cNvPr>
          <p:cNvSpPr txBox="1"/>
          <p:nvPr/>
        </p:nvSpPr>
        <p:spPr>
          <a:xfrm>
            <a:off x="893378" y="16753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external magnetic field, the energy reads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8387-686A-227A-3708-E0BBF856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28" y="2165242"/>
            <a:ext cx="1409700" cy="571500"/>
          </a:xfrm>
          <a:prstGeom prst="rect">
            <a:avLst/>
          </a:prstGeom>
        </p:spPr>
      </p:pic>
      <p:pic>
        <p:nvPicPr>
          <p:cNvPr id="3074" name="Picture 2" descr="2D Ising">
            <a:extLst>
              <a:ext uri="{FF2B5EF4-FFF2-40B4-BE49-F238E27FC236}">
                <a16:creationId xmlns:a16="http://schemas.microsoft.com/office/drawing/2014/main" id="{E6761871-BDCD-ADEA-14F6-E012CA7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1" y="1971086"/>
            <a:ext cx="4313223" cy="3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F5FAE-AE64-A107-48CB-F32CEB84ED76}"/>
              </a:ext>
            </a:extLst>
          </p:cNvPr>
          <p:cNvSpPr txBox="1"/>
          <p:nvPr/>
        </p:nvSpPr>
        <p:spPr>
          <a:xfrm>
            <a:off x="893378" y="2736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&gt; 0: ferromagnetic, sum over neighbors 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A4172-CDE7-1BE0-6A00-C2C4ED51B508}"/>
              </a:ext>
            </a:extLst>
          </p:cNvPr>
          <p:cNvSpPr txBox="1"/>
          <p:nvPr/>
        </p:nvSpPr>
        <p:spPr>
          <a:xfrm>
            <a:off x="893378" y="3308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Magnetisation</a:t>
            </a:r>
            <a:r>
              <a:rPr lang="en-US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DB3528-8643-ABC5-EF28-9015460C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28" y="3861616"/>
            <a:ext cx="10287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F26E11-0137-8934-6855-9415F9DEBD13}"/>
              </a:ext>
            </a:extLst>
          </p:cNvPr>
          <p:cNvSpPr txBox="1"/>
          <p:nvPr/>
        </p:nvSpPr>
        <p:spPr>
          <a:xfrm>
            <a:off x="893378" y="4453786"/>
            <a:ext cx="317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Below the Curie temperature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A06E6E-B472-7D52-8AAA-D358F87BA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653" y="4888130"/>
            <a:ext cx="19177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5BE10-6B8E-3FFA-CF47-A1302D1FF211}"/>
              </a:ext>
            </a:extLst>
          </p:cNvPr>
          <p:cNvSpPr txBox="1"/>
          <p:nvPr/>
        </p:nvSpPr>
        <p:spPr>
          <a:xfrm>
            <a:off x="893378" y="5849008"/>
            <a:ext cx="469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exhibits spontaneous magnetization |</a:t>
            </a:r>
            <a:r>
              <a:rPr lang="en-US" i="1" dirty="0"/>
              <a:t>M</a:t>
            </a:r>
            <a:r>
              <a:rPr lang="en-US" dirty="0"/>
              <a:t>|&gt;0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EE867-E396-8712-BD3E-CC5E9DF7905E}"/>
              </a:ext>
            </a:extLst>
          </p:cNvPr>
          <p:cNvSpPr txBox="1"/>
          <p:nvPr/>
        </p:nvSpPr>
        <p:spPr>
          <a:xfrm>
            <a:off x="5113029" y="50590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2.27</a:t>
            </a:r>
          </a:p>
        </p:txBody>
      </p:sp>
    </p:spTree>
    <p:extLst>
      <p:ext uri="{BB962C8B-B14F-4D97-AF65-F5344CB8AC3E}">
        <p14:creationId xmlns:p14="http://schemas.microsoft.com/office/powerpoint/2010/main" val="374250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372FD-74DE-59D6-D552-2BA39999F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847" y="1250326"/>
            <a:ext cx="4766183" cy="50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T = 1 &lt; T</a:t>
            </a:r>
            <a:r>
              <a:rPr lang="en-US" baseline="-25000" dirty="0"/>
              <a:t>C</a:t>
            </a:r>
            <a:r>
              <a:rPr lang="en-US" dirty="0"/>
              <a:t> 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539057"/>
            <a:ext cx="4826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478B5C5-3D26-0C90-72BC-4848EE9C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8FD0C-BFA4-47D1-DA8D-3FB20BFAC40F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7732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different temperatures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73DB94-89CD-99C3-3AB8-EC2F569F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49" y="1957956"/>
            <a:ext cx="5459301" cy="42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0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5F9D-0862-FE1B-8523-C17C4818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D10-9D3C-8B1A-D7A9-6314E045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D4867-AB2B-50F2-9116-CDEA868FA4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52A0D-991E-A712-3F58-226DAB2C15DC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0BF5A-085F-A33F-D2A8-C2E98C43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3CCBB-1BCC-75E5-B548-75164581D44D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8EBDA-80D6-9048-216C-E3C6BCAD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B8DA252-3BA4-7D33-DCBC-67C6319C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711B8-9976-3844-4619-62695919C221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8457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6686-F458-4AB2-B0FC-4E9CBF51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6B01-9B0B-CD5B-B834-5512824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84C5-7EB0-7E32-EC24-99A3AB5CA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2025-04-03 at 12.07.34 PM">
            <a:hlinkClick r:id="" action="ppaction://media"/>
            <a:extLst>
              <a:ext uri="{FF2B5EF4-FFF2-40B4-BE49-F238E27FC236}">
                <a16:creationId xmlns:a16="http://schemas.microsoft.com/office/drawing/2014/main" id="{9BED62D0-6B23-E608-CA79-E35ABBD8A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009" y="1719006"/>
            <a:ext cx="4511425" cy="4495814"/>
          </a:xfrm>
          <a:prstGeom prst="rect">
            <a:avLst/>
          </a:prstGeom>
        </p:spPr>
      </p:pic>
      <p:pic>
        <p:nvPicPr>
          <p:cNvPr id="6" name="Screen Recording 2025-04-03 at 12.08.14 PM">
            <a:hlinkClick r:id="" action="ppaction://media"/>
            <a:extLst>
              <a:ext uri="{FF2B5EF4-FFF2-40B4-BE49-F238E27FC236}">
                <a16:creationId xmlns:a16="http://schemas.microsoft.com/office/drawing/2014/main" id="{738705C7-BC14-77F4-CD53-324E16E72F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642693"/>
            <a:ext cx="4664581" cy="4648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6D88A-065E-3D33-B380-0D9D11B960CE}"/>
              </a:ext>
            </a:extLst>
          </p:cNvPr>
          <p:cNvSpPr txBox="1"/>
          <p:nvPr/>
        </p:nvSpPr>
        <p:spPr>
          <a:xfrm>
            <a:off x="2666901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&lt; T</a:t>
            </a:r>
            <a:r>
              <a:rPr lang="en-US" baseline="-25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0EEA9-4630-73EF-E4C0-8D3572097BD3}"/>
              </a:ext>
            </a:extLst>
          </p:cNvPr>
          <p:cNvSpPr txBox="1"/>
          <p:nvPr/>
        </p:nvSpPr>
        <p:spPr>
          <a:xfrm>
            <a:off x="7963258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&gt; T</a:t>
            </a:r>
            <a:r>
              <a:rPr lang="en-US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553760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788276" y="1270970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system (500x500)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7E862D6-F3CC-9E6A-521F-3CE0D6CF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39" y="1674461"/>
            <a:ext cx="5509680" cy="41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C7F12-AB1A-2813-24CA-EC5292E0B4E4}"/>
              </a:ext>
            </a:extLst>
          </p:cNvPr>
          <p:cNvSpPr txBox="1"/>
          <p:nvPr/>
        </p:nvSpPr>
        <p:spPr>
          <a:xfrm>
            <a:off x="5625081" y="5806721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37109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system in statistical equilibrium at given temperature, the probability that the system is</a:t>
            </a:r>
          </a:p>
          <a:p>
            <a:r>
              <a:rPr lang="en-US" dirty="0"/>
              <a:t>in microstate </a:t>
            </a:r>
            <a:r>
              <a:rPr lang="en-US" i="1" dirty="0" err="1"/>
              <a:t>i</a:t>
            </a:r>
            <a:r>
              <a:rPr lang="en-US" dirty="0"/>
              <a:t> is given by the Boltzmann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/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blipFill>
                <a:blip r:embed="rId3"/>
                <a:stretch>
                  <a:fillRect l="-2174" t="-6667" r="-10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B0335E-866E-B070-FA8D-FF66AF08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1977201"/>
            <a:ext cx="1346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BDE62-F1FA-47AD-BD54-908DEE5D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59" y="2714697"/>
            <a:ext cx="32512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EAC04-BF3A-3AC1-BA6D-FCD20793D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83" y="2816297"/>
            <a:ext cx="31750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B6086-BA2D-91B5-8131-D65ECCE95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264" y="2750188"/>
            <a:ext cx="20828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3556739"/>
            <a:ext cx="8557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Main interest typically lies in calculating the average of various physical observables.</a:t>
            </a:r>
          </a:p>
          <a:p>
            <a:r>
              <a:rPr lang="en-US" dirty="0"/>
              <a:t>For an arbitrary quantity </a:t>
            </a:r>
            <a:r>
              <a:rPr lang="en-US" i="1" dirty="0"/>
              <a:t>X</a:t>
            </a:r>
            <a:r>
              <a:rPr lang="en-US" dirty="0"/>
              <a:t> it reads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AE17FE-7B71-AEE9-D8FF-7440EC1A0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050" y="4317471"/>
            <a:ext cx="1739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 and 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/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possible way to estimate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to sample each microstate uniformly at random, calculate X</a:t>
                </a:r>
                <a:r>
                  <a:rPr lang="en-US" baseline="-25000" dirty="0"/>
                  <a:t>i</a:t>
                </a:r>
                <a:r>
                  <a:rPr lang="en-US" dirty="0"/>
                  <a:t> and accept with a weight proportional to P(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i</a:t>
                </a:r>
                <a:r>
                  <a:rPr lang="en-US" dirty="0"/>
                  <a:t>). If we have N samples, the estimate 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reads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blipFill>
                <a:blip r:embed="rId3"/>
                <a:stretch>
                  <a:fillRect l="-46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DADED0-6A5E-2EF5-980B-70C1C385680F}"/>
              </a:ext>
            </a:extLst>
          </p:cNvPr>
          <p:cNvSpPr txBox="1"/>
          <p:nvPr/>
        </p:nvSpPr>
        <p:spPr>
          <a:xfrm>
            <a:off x="933245" y="4200320"/>
            <a:ext cx="883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Importance sampling: </a:t>
            </a:r>
            <a:r>
              <a:rPr lang="en-US" dirty="0"/>
              <a:t>Sample the microstates directly from the Boltzmann distribution 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2827516"/>
            <a:ext cx="855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method does not require the evaluation of the partition function </a:t>
            </a:r>
            <a:r>
              <a:rPr lang="en-US" i="1" dirty="0"/>
              <a:t>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the method is not very efficient because it will typically sample states that do not contribute much to the result due large penalty from the Boltzmann factor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853A2-9F54-F718-A23D-B6234D5E5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2" y="2008710"/>
            <a:ext cx="3187836" cy="64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06E8-183F-1C65-6FBD-23A51BEEB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37" y="3685500"/>
            <a:ext cx="482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A64CD-99E4-6D4A-6C38-46EFC710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639" y="4239452"/>
            <a:ext cx="9144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9FC42-7C00-99DC-CCB2-937AADF2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0" y="4742127"/>
            <a:ext cx="2908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Markov chain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pick states from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/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Markov chain method: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 procedure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from state </a:t>
                </a:r>
                <a:r>
                  <a:rPr lang="en-US" dirty="0" err="1"/>
                  <a:t>i</a:t>
                </a:r>
                <a:r>
                  <a:rPr lang="en-US" dirty="0"/>
                  <a:t> to state j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Transition probability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Choose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r>
                  <a:rPr lang="en-US" dirty="0"/>
                  <a:t> such that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need to compute the partition function </a:t>
                </a:r>
                <a:r>
                  <a:rPr lang="en-US" i="1" dirty="0"/>
                  <a:t>Z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blipFill>
                <a:blip r:embed="rId3"/>
                <a:stretch>
                  <a:fillRect l="-593" t="-760" b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9CE3ED4-7DBE-B07A-28FA-DB0004BE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54" y="1278054"/>
            <a:ext cx="1282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2994E-EC68-5E1E-DBDE-42CF9BE0A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127900"/>
            <a:ext cx="990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78270-AC92-46B3-B916-30DBD89C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568" y="4103435"/>
            <a:ext cx="2780862" cy="589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5277183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state </a:t>
            </a:r>
            <a:r>
              <a:rPr lang="en-US" i="1" dirty="0" err="1"/>
              <a:t>i</a:t>
            </a:r>
            <a:r>
              <a:rPr lang="en-US" dirty="0"/>
              <a:t> is drawn from Boltzmann distribution                  the probability to have state </a:t>
            </a:r>
            <a:r>
              <a:rPr lang="en-US" i="1" dirty="0"/>
              <a:t>j</a:t>
            </a:r>
            <a:r>
              <a:rPr lang="en-US" dirty="0"/>
              <a:t> in next step is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919DDD-1C35-0AFE-8CD4-7AF8C036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65" b="-1629"/>
          <a:stretch/>
        </p:blipFill>
        <p:spPr>
          <a:xfrm>
            <a:off x="5600700" y="5302554"/>
            <a:ext cx="1157452" cy="335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826F15-302C-E638-B1AA-78F6D5482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245" y="5754520"/>
            <a:ext cx="2737507" cy="48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1E9D6-A4BB-A16A-25AF-FC16D58559EE}"/>
              </a:ext>
            </a:extLst>
          </p:cNvPr>
          <p:cNvSpPr txBox="1"/>
          <p:nvPr/>
        </p:nvSpPr>
        <p:spPr>
          <a:xfrm>
            <a:off x="933245" y="624118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follows Boltzmann distribution</a:t>
            </a:r>
          </a:p>
        </p:txBody>
      </p:sp>
    </p:spTree>
    <p:extLst>
      <p:ext uri="{BB962C8B-B14F-4D97-AF65-F5344CB8AC3E}">
        <p14:creationId xmlns:p14="http://schemas.microsoft.com/office/powerpoint/2010/main" val="72547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Metropolis algorithm (a.k.a. Metropolis-Hastings algorithm)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Metropolis algorithm</a:t>
            </a:r>
            <a:r>
              <a:rPr lang="en-US" dirty="0"/>
              <a:t> is a way to simulate the Markov chain such that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1897896"/>
            <a:ext cx="85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Suppose we can make </a:t>
            </a:r>
            <a:r>
              <a:rPr lang="en-US" i="1" dirty="0"/>
              <a:t>M</a:t>
            </a:r>
            <a:r>
              <a:rPr lang="en-US" dirty="0"/>
              <a:t> moves from state </a:t>
            </a:r>
            <a:r>
              <a:rPr lang="en-US" i="1" dirty="0" err="1"/>
              <a:t>i</a:t>
            </a:r>
            <a:r>
              <a:rPr lang="en-US" dirty="0"/>
              <a:t> to a new state </a:t>
            </a:r>
            <a:r>
              <a:rPr lang="en-US" i="1" dirty="0"/>
              <a:t>j</a:t>
            </a:r>
            <a:r>
              <a:rPr lang="en-US" dirty="0"/>
              <a:t> – </a:t>
            </a:r>
            <a:r>
              <a:rPr lang="en-US" i="1" dirty="0"/>
              <a:t>a move set.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2502452"/>
            <a:ext cx="1088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candidate next state </a:t>
            </a:r>
            <a:r>
              <a:rPr lang="en-US" i="1" dirty="0"/>
              <a:t>j</a:t>
            </a:r>
            <a:r>
              <a:rPr lang="en-US" dirty="0"/>
              <a:t> uniformly at random (the probability is 1/M).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energy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dirty="0"/>
              <a:t> of the candidate state j and compare it to the energy </a:t>
            </a:r>
            <a:r>
              <a:rPr lang="en-US" i="1" dirty="0"/>
              <a:t>E</a:t>
            </a:r>
            <a:r>
              <a:rPr lang="en-US" baseline="-25000" dirty="0"/>
              <a:t>i</a:t>
            </a:r>
            <a:r>
              <a:rPr lang="en-US" dirty="0"/>
              <a:t> of the current step </a:t>
            </a:r>
            <a:r>
              <a:rPr lang="en-US" i="1" dirty="0"/>
              <a:t>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&lt;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unconditionally accepted.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&gt;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accepted with a probability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90735-98AC-CEA9-F31E-9F0DBA37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983" y="1189042"/>
            <a:ext cx="2780862" cy="589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E1208-0BF3-0AD1-A06F-3D5985BB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49" y="3750349"/>
            <a:ext cx="1358900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/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Consider the transition probabilities for the case 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&gt;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i</a:t>
                </a:r>
                <a:endParaRPr lang="en-US" i="1" baseline="-25000" dirty="0"/>
              </a:p>
              <a:p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 err="1"/>
                  <a:t>i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j: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 err="1"/>
                  <a:t>i</a:t>
                </a:r>
                <a:r>
                  <a:rPr lang="en-US" i="1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blipFill>
                <a:blip r:embed="rId5"/>
                <a:stretch>
                  <a:fillRect l="-593" t="-227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2CB7705-1829-459B-0265-BC0C425C4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46"/>
          <a:stretch/>
        </p:blipFill>
        <p:spPr>
          <a:xfrm>
            <a:off x="3904978" y="5427836"/>
            <a:ext cx="863600" cy="5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D5D06-A340-914D-1F05-29FB2F2066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82" b="-819"/>
          <a:stretch/>
        </p:blipFill>
        <p:spPr>
          <a:xfrm>
            <a:off x="3883958" y="4659596"/>
            <a:ext cx="1689758" cy="51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51144-E632-1938-C8A8-8EADFA0B342A}"/>
              </a:ext>
            </a:extLst>
          </p:cNvPr>
          <p:cNvSpPr txBox="1"/>
          <p:nvPr/>
        </p:nvSpPr>
        <p:spPr>
          <a:xfrm>
            <a:off x="6547947" y="524069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59DEC4-6406-8B54-EC67-78A766C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18" y="5130773"/>
            <a:ext cx="2780862" cy="5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the energy states of a particle in box of length </a:t>
            </a:r>
            <a:r>
              <a:rPr lang="en-US" i="1" dirty="0"/>
              <a:t>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7AE37-7C0B-7708-3B0C-F0401346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95" y="1892456"/>
            <a:ext cx="22352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2E0F1-0506-AB63-6DCF-29F24FAF6963}"/>
              </a:ext>
            </a:extLst>
          </p:cNvPr>
          <p:cNvSpPr txBox="1"/>
          <p:nvPr/>
        </p:nvSpPr>
        <p:spPr>
          <a:xfrm>
            <a:off x="933245" y="197258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Solving the </a:t>
            </a:r>
            <a:r>
              <a:rPr lang="en-US" i="1" dirty="0" err="1"/>
              <a:t>Schroedinger</a:t>
            </a:r>
            <a:r>
              <a:rPr lang="en-US" i="1" dirty="0"/>
              <a:t> equation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29FAC-A970-8893-CE97-6B01A81ACC5E}"/>
              </a:ext>
            </a:extLst>
          </p:cNvPr>
          <p:cNvSpPr txBox="1"/>
          <p:nvPr/>
        </p:nvSpPr>
        <p:spPr>
          <a:xfrm>
            <a:off x="6772168" y="200411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boundary conditions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4E118-6F00-4A17-3F73-CECE5D9C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139" y="2049375"/>
            <a:ext cx="15621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7CECA3-2A5C-52BD-4121-19BAD3DD094D}"/>
              </a:ext>
            </a:extLst>
          </p:cNvPr>
          <p:cNvSpPr txBox="1"/>
          <p:nvPr/>
        </p:nvSpPr>
        <p:spPr>
          <a:xfrm>
            <a:off x="933244" y="2782818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Energy levels: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C98B65-79DC-CDC9-2B74-7EA011DF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944" y="2681526"/>
            <a:ext cx="2437962" cy="540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62D084-FEF5-07D2-45B3-030EA0B3548B}"/>
              </a:ext>
            </a:extLst>
          </p:cNvPr>
          <p:cNvSpPr txBox="1"/>
          <p:nvPr/>
        </p:nvSpPr>
        <p:spPr>
          <a:xfrm>
            <a:off x="5789433" y="2801819"/>
            <a:ext cx="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E7E5DE-30B7-36E6-8B4C-B75EB8069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94" y="2694385"/>
            <a:ext cx="5002213" cy="584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5A0A99-A18E-44ED-2E6E-F4DAB5BDD226}"/>
              </a:ext>
            </a:extLst>
          </p:cNvPr>
          <p:cNvSpPr txBox="1"/>
          <p:nvPr/>
        </p:nvSpPr>
        <p:spPr>
          <a:xfrm>
            <a:off x="933244" y="3871711"/>
            <a:ext cx="151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Ideal gas: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9B5E4A-F285-BEC9-A032-11C98EEA7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296" y="4176474"/>
            <a:ext cx="16637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4FA395-CD20-0FC8-6C50-6EC9D9157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087" y="4309824"/>
            <a:ext cx="1054100" cy="431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29C1C4-1547-D27B-CA87-4B2FA9EC6758}"/>
              </a:ext>
            </a:extLst>
          </p:cNvPr>
          <p:cNvSpPr txBox="1"/>
          <p:nvPr/>
        </p:nvSpPr>
        <p:spPr>
          <a:xfrm>
            <a:off x="6329394" y="437229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enumerate the microstates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43CD07-F65E-020C-AD29-9DB3D3556DE4}"/>
              </a:ext>
            </a:extLst>
          </p:cNvPr>
          <p:cNvSpPr txBox="1"/>
          <p:nvPr/>
        </p:nvSpPr>
        <p:spPr>
          <a:xfrm>
            <a:off x="933244" y="4965418"/>
            <a:ext cx="825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probability to have a particular state is given by the Boltzmann distribution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C46789-0880-D094-EB8D-FD23016F1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00" y="4968046"/>
            <a:ext cx="876300" cy="43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/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algorithm: </a:t>
                </a:r>
                <a:r>
                  <a:rPr lang="en-US" dirty="0"/>
                  <a:t>pick a random particle and change one of its energy indices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blipFill>
                <a:blip r:embed="rId10"/>
                <a:stretch>
                  <a:fillRect l="-56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0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3D950-4D00-9961-0D6C-8C0BAE62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7" y="1165086"/>
            <a:ext cx="4215827" cy="151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F30-2C00-1452-EFEC-731D2BA2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5" y="1165086"/>
            <a:ext cx="5459185" cy="53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EFA6F-6505-6D21-36F3-F06518B9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1165086"/>
            <a:ext cx="2197100" cy="927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3BEBD4-2456-4F2D-A0CD-C6A7191AB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79" y="2181554"/>
            <a:ext cx="5298042" cy="42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7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 with periodic boundary conditions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BB6C4-4AB0-0568-DA4D-B2991D7157DB}"/>
              </a:ext>
            </a:extLst>
          </p:cNvPr>
          <p:cNvSpPr txBox="1"/>
          <p:nvPr/>
        </p:nvSpPr>
        <p:spPr>
          <a:xfrm>
            <a:off x="935421" y="129277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boundary conditions: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F2B0-B73F-A87A-5D9D-0AD78941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20" y="1341743"/>
            <a:ext cx="1549400" cy="2921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F7610BA-8258-3643-D437-113A83218031}"/>
              </a:ext>
            </a:extLst>
          </p:cNvPr>
          <p:cNvSpPr/>
          <p:nvPr/>
        </p:nvSpPr>
        <p:spPr>
          <a:xfrm>
            <a:off x="5833241" y="1385334"/>
            <a:ext cx="683172" cy="24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26F96-4BE3-7A6B-A657-A9FEE041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4" y="1251434"/>
            <a:ext cx="4834517" cy="5163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AD342-34B2-D57A-462C-B7470FA5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85" y="1944399"/>
            <a:ext cx="5678630" cy="46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014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2945</TotalTime>
  <Words>706</Words>
  <Application>Microsoft Macintosh PowerPoint</Application>
  <PresentationFormat>Widescreen</PresentationFormat>
  <Paragraphs>130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Thermodynamic averages</vt:lpstr>
      <vt:lpstr>Thermodynamic averages and importance sampling</vt:lpstr>
      <vt:lpstr>Markov chain method</vt:lpstr>
      <vt:lpstr>Metropolis algorithm (a.k.a. Metropolis-Hastings algorithm)</vt:lpstr>
      <vt:lpstr>Ideal gas in a finite volume</vt:lpstr>
      <vt:lpstr>Ideal gas in a finite volume</vt:lpstr>
      <vt:lpstr>Ideal gas in a finite volume</vt:lpstr>
      <vt:lpstr>Ideal gas in a finite volume with periodic boundary conditions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1238</cp:revision>
  <cp:lastPrinted>2018-05-12T22:28:36Z</cp:lastPrinted>
  <dcterms:created xsi:type="dcterms:W3CDTF">2018-05-07T16:28:28Z</dcterms:created>
  <dcterms:modified xsi:type="dcterms:W3CDTF">2025-04-15T17:02:31Z</dcterms:modified>
</cp:coreProperties>
</file>